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3" r:id="rId6"/>
    <p:sldId id="261" r:id="rId7"/>
    <p:sldId id="260" r:id="rId8"/>
    <p:sldId id="285" r:id="rId9"/>
    <p:sldId id="262" r:id="rId10"/>
    <p:sldId id="267" r:id="rId11"/>
    <p:sldId id="266" r:id="rId12"/>
    <p:sldId id="268" r:id="rId13"/>
    <p:sldId id="269" r:id="rId14"/>
    <p:sldId id="270" r:id="rId15"/>
    <p:sldId id="272" r:id="rId16"/>
    <p:sldId id="273" r:id="rId17"/>
    <p:sldId id="274" r:id="rId18"/>
    <p:sldId id="295" r:id="rId19"/>
    <p:sldId id="275" r:id="rId20"/>
    <p:sldId id="296" r:id="rId21"/>
    <p:sldId id="297" r:id="rId22"/>
    <p:sldId id="284" r:id="rId23"/>
    <p:sldId id="287" r:id="rId24"/>
    <p:sldId id="290" r:id="rId25"/>
    <p:sldId id="288" r:id="rId26"/>
    <p:sldId id="289" r:id="rId27"/>
    <p:sldId id="286" r:id="rId28"/>
    <p:sldId id="291" r:id="rId29"/>
    <p:sldId id="292" r:id="rId30"/>
    <p:sldId id="293" r:id="rId31"/>
    <p:sldId id="298" r:id="rId32"/>
    <p:sldId id="299" r:id="rId33"/>
    <p:sldId id="300" r:id="rId34"/>
    <p:sldId id="301" r:id="rId35"/>
    <p:sldId id="304" r:id="rId36"/>
    <p:sldId id="303" r:id="rId37"/>
    <p:sldId id="305" r:id="rId38"/>
    <p:sldId id="264" r:id="rId39"/>
    <p:sldId id="265" r:id="rId40"/>
    <p:sldId id="276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4C0"/>
    <a:srgbClr val="677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>
        <p:scale>
          <a:sx n="66" d="100"/>
          <a:sy n="66" d="100"/>
        </p:scale>
        <p:origin x="2256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D2A87-53A0-4A57-9D1C-DD408F5B7E87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CDA4D-CCA4-45C3-8B36-E76BB5DC8C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71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A4CA-E7F4-4163-B033-A63DF1E2A618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81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E8305-3C23-4598-9E7A-4A01F383AF1F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75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8E2A-2C27-498C-924C-DDE1BA15EEED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438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4952B-53C8-47E1-AB13-62D765B86985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703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8039A-FD80-4BE1-AB37-9A4CBDB521E9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1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55824-3F22-40DF-98B6-151647165A48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138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6B2B-2CFE-4E4A-97E2-172F7A299DB3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153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7B2F8-5A63-4733-A535-1F4F70E6B1A6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372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905A4-B8DB-41D7-AF76-651157AF35D5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859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63528-B6A2-4440-8582-6E0E50585F03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471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D4987-6B22-4FB3-BFDA-52664B49DB0D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469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01937-1003-407E-B240-B7B3380606F4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4E3A9-7179-4EE2-BEC6-F0E78CAAB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78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71070" y="615281"/>
            <a:ext cx="41692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미니 프로젝트</a:t>
            </a:r>
            <a:endParaRPr lang="en-US" altLang="ko-KR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3200" dirty="0" smtClean="0">
                <a:latin typeface="-윤고딕360" panose="02030504000101010101" pitchFamily="18" charset="-127"/>
                <a:ea typeface="-윤고딕360" panose="02030504000101010101" pitchFamily="18" charset="-127"/>
              </a:rPr>
              <a:t>타자의 지표와</a:t>
            </a:r>
            <a:endParaRPr lang="en-US" altLang="ko-KR" sz="3200" dirty="0" smtClean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  <a:p>
            <a:r>
              <a:rPr lang="ko-KR" altLang="en-US" sz="3200" dirty="0" smtClean="0">
                <a:latin typeface="-윤고딕360" panose="02030504000101010101" pitchFamily="18" charset="-127"/>
                <a:ea typeface="-윤고딕360" panose="02030504000101010101" pitchFamily="18" charset="-127"/>
              </a:rPr>
              <a:t>득점의</a:t>
            </a:r>
            <a:r>
              <a:rPr lang="en-US" altLang="ko-KR" sz="32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 </a:t>
            </a:r>
            <a:r>
              <a:rPr lang="ko-KR" altLang="en-US" sz="3200" dirty="0" smtClean="0">
                <a:latin typeface="-윤고딕360" panose="02030504000101010101" pitchFamily="18" charset="-127"/>
                <a:ea typeface="-윤고딕360" panose="02030504000101010101" pitchFamily="18" charset="-127"/>
              </a:rPr>
              <a:t>상관관계</a:t>
            </a:r>
            <a:r>
              <a:rPr lang="en-US" altLang="ko-KR" sz="3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/>
            </a:r>
            <a:br>
              <a:rPr lang="en-US" altLang="ko-KR" sz="3200" dirty="0"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분석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1070" y="2895630"/>
            <a:ext cx="4169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MLB BATTER</a:t>
            </a: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DATA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59801" y="5323811"/>
            <a:ext cx="20991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KIM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MINSEOP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RYU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AIN</a:t>
            </a:r>
          </a:p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LEE HWAN HEE</a:t>
            </a:r>
          </a:p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PARK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HONGGEUN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939" y="662362"/>
            <a:ext cx="678052" cy="366713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9489556" y="5245379"/>
            <a:ext cx="178743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489556" y="4906825"/>
            <a:ext cx="1971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야구는 </a:t>
            </a:r>
            <a:r>
              <a:rPr lang="ko-KR" altLang="en-US" sz="1600" b="1" dirty="0" err="1" smtClean="0"/>
              <a:t>빠따조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7725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54252" y="1471342"/>
            <a:ext cx="803425" cy="34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전체 폴더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" t="16679" r="76067" b="41628"/>
          <a:stretch/>
        </p:blipFill>
        <p:spPr>
          <a:xfrm>
            <a:off x="638140" y="1846123"/>
            <a:ext cx="3192821" cy="48014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277401" y="1321077"/>
            <a:ext cx="1741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Total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KBO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투수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wOBA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자료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754252" y="2381641"/>
            <a:ext cx="3740998" cy="548734"/>
            <a:chOff x="754252" y="1828102"/>
            <a:chExt cx="3740998" cy="548734"/>
          </a:xfrm>
        </p:grpSpPr>
        <p:sp>
          <p:nvSpPr>
            <p:cNvPr id="27" name="이등변 삼각형 26"/>
            <p:cNvSpPr/>
            <p:nvPr/>
          </p:nvSpPr>
          <p:spPr>
            <a:xfrm rot="5400000">
              <a:off x="4226556" y="2033766"/>
              <a:ext cx="157622" cy="135881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54252" y="1828102"/>
              <a:ext cx="3740998" cy="548734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4" t="21444" r="81792" b="57846"/>
          <a:stretch/>
        </p:blipFill>
        <p:spPr>
          <a:xfrm>
            <a:off x="5702174" y="2330841"/>
            <a:ext cx="2911987" cy="356195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817488" y="1345830"/>
            <a:ext cx="1643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2010 ~ 2019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KBO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투수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wOBA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자료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541089" y="2654299"/>
            <a:ext cx="2993311" cy="79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541089" y="2965449"/>
            <a:ext cx="3073072" cy="92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 rot="16200000">
            <a:off x="5378024" y="2692862"/>
            <a:ext cx="878927" cy="82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7" t="19086" r="83638" b="78437"/>
          <a:stretch/>
        </p:blipFill>
        <p:spPr>
          <a:xfrm>
            <a:off x="8277401" y="2250306"/>
            <a:ext cx="3429000" cy="652255"/>
          </a:xfrm>
          <a:prstGeom prst="rect">
            <a:avLst/>
          </a:prstGeom>
        </p:spPr>
      </p:pic>
      <p:cxnSp>
        <p:nvCxnSpPr>
          <p:cNvPr id="35" name="직선 연결선 34"/>
          <p:cNvCxnSpPr/>
          <p:nvPr/>
        </p:nvCxnSpPr>
        <p:spPr>
          <a:xfrm>
            <a:off x="5210628" y="1516491"/>
            <a:ext cx="0" cy="49457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54252" y="684982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데이터 소개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71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" t="16679" r="76067" b="41628"/>
          <a:stretch/>
        </p:blipFill>
        <p:spPr>
          <a:xfrm>
            <a:off x="638140" y="1846123"/>
            <a:ext cx="3192821" cy="480142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754252" y="2892469"/>
            <a:ext cx="3740998" cy="548734"/>
            <a:chOff x="754252" y="1828102"/>
            <a:chExt cx="3740998" cy="548734"/>
          </a:xfrm>
        </p:grpSpPr>
        <p:sp>
          <p:nvSpPr>
            <p:cNvPr id="17" name="이등변 삼각형 16"/>
            <p:cNvSpPr/>
            <p:nvPr/>
          </p:nvSpPr>
          <p:spPr>
            <a:xfrm rot="5400000">
              <a:off x="4226556" y="2033766"/>
              <a:ext cx="157622" cy="135881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54252" y="1828102"/>
              <a:ext cx="3740998" cy="548734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817488" y="1345830"/>
            <a:ext cx="1537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2010 ~ 2019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MLB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투수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타자 자료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1" t="19167" r="80859" b="57126"/>
          <a:stretch/>
        </p:blipFill>
        <p:spPr>
          <a:xfrm>
            <a:off x="5570186" y="2201245"/>
            <a:ext cx="3469723" cy="426098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1" t="42940" r="80859" b="35795"/>
          <a:stretch/>
        </p:blipFill>
        <p:spPr>
          <a:xfrm>
            <a:off x="8564238" y="2277807"/>
            <a:ext cx="3469724" cy="3821940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5210628" y="1516491"/>
            <a:ext cx="0" cy="49457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54252" y="1471342"/>
            <a:ext cx="803425" cy="34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전체 폴더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54252" y="684982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데이터 소개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56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" t="16679" r="76067" b="41628"/>
          <a:stretch/>
        </p:blipFill>
        <p:spPr>
          <a:xfrm>
            <a:off x="638140" y="1846123"/>
            <a:ext cx="3192821" cy="480142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5210628" y="1516491"/>
            <a:ext cx="0" cy="49457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754252" y="3381415"/>
            <a:ext cx="3740998" cy="548734"/>
            <a:chOff x="754252" y="1828102"/>
            <a:chExt cx="3740998" cy="548734"/>
          </a:xfrm>
        </p:grpSpPr>
        <p:sp>
          <p:nvSpPr>
            <p:cNvPr id="19" name="이등변 삼각형 18"/>
            <p:cNvSpPr/>
            <p:nvPr/>
          </p:nvSpPr>
          <p:spPr>
            <a:xfrm rot="5400000">
              <a:off x="4226556" y="2033766"/>
              <a:ext cx="157622" cy="135881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54252" y="1828102"/>
              <a:ext cx="3740998" cy="548734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59432" y="1320297"/>
            <a:ext cx="18998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2010 ~ 2019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MLB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투수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타자 자료를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데이터 전처리 후 만들어진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파일들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9" t="21666" r="81994" b="51033"/>
          <a:stretch/>
        </p:blipFill>
        <p:spPr>
          <a:xfrm>
            <a:off x="5759432" y="2834633"/>
            <a:ext cx="2051963" cy="343770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691318" y="1320297"/>
            <a:ext cx="24080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2010 ~ 2018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MLB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타자 자료로 학습 시켜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2019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MLB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타자 자료와 일치하는지 확인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9" t="29311" r="81994" b="66755"/>
          <a:stretch/>
        </p:blipFill>
        <p:spPr>
          <a:xfrm>
            <a:off x="8685797" y="2780697"/>
            <a:ext cx="2051963" cy="49530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9" t="37178" r="81994" b="61107"/>
          <a:stretch/>
        </p:blipFill>
        <p:spPr>
          <a:xfrm>
            <a:off x="8685796" y="4753106"/>
            <a:ext cx="2051963" cy="21590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691318" y="3536069"/>
            <a:ext cx="16898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2019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MLB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타자 득점 수의 합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예측한 값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9" t="21666" r="81994" b="76539"/>
          <a:stretch/>
        </p:blipFill>
        <p:spPr>
          <a:xfrm>
            <a:off x="8685795" y="6062044"/>
            <a:ext cx="2051963" cy="22606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691318" y="5161669"/>
            <a:ext cx="99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각 포지션 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최고 선수들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54252" y="1471342"/>
            <a:ext cx="803425" cy="34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전체 폴더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4252" y="684982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데이터 소개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80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" t="16679" r="76067" b="41628"/>
          <a:stretch/>
        </p:blipFill>
        <p:spPr>
          <a:xfrm>
            <a:off x="638140" y="1846123"/>
            <a:ext cx="3192821" cy="480142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5210628" y="1516491"/>
            <a:ext cx="0" cy="49457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754252" y="3926170"/>
            <a:ext cx="3740998" cy="548734"/>
            <a:chOff x="754252" y="1828102"/>
            <a:chExt cx="3740998" cy="548734"/>
          </a:xfrm>
        </p:grpSpPr>
        <p:sp>
          <p:nvSpPr>
            <p:cNvPr id="19" name="이등변 삼각형 18"/>
            <p:cNvSpPr/>
            <p:nvPr/>
          </p:nvSpPr>
          <p:spPr>
            <a:xfrm rot="5400000">
              <a:off x="4226556" y="2033766"/>
              <a:ext cx="157622" cy="135881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54252" y="1828102"/>
              <a:ext cx="3740998" cy="548734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59432" y="1320297"/>
            <a:ext cx="1269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2010 ~ 2019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MLB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시즌 랭킹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691318" y="1320297"/>
            <a:ext cx="1269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2010 ~ 2019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MLB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시즌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랭킹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Total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4" t="19272" r="83628" b="60958"/>
          <a:stretch/>
        </p:blipFill>
        <p:spPr>
          <a:xfrm>
            <a:off x="5669304" y="2844800"/>
            <a:ext cx="2546277" cy="367357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4" t="39115" r="83628" b="59050"/>
          <a:stretch/>
        </p:blipFill>
        <p:spPr>
          <a:xfrm>
            <a:off x="8602418" y="2933700"/>
            <a:ext cx="2371152" cy="3175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54252" y="1471342"/>
            <a:ext cx="803425" cy="34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전체 폴더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4252" y="684982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데이터 소개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8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" t="16679" r="76067" b="41628"/>
          <a:stretch/>
        </p:blipFill>
        <p:spPr>
          <a:xfrm>
            <a:off x="638140" y="1846123"/>
            <a:ext cx="3192821" cy="480142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5210628" y="1516491"/>
            <a:ext cx="0" cy="49457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754252" y="4436804"/>
            <a:ext cx="3740998" cy="548734"/>
            <a:chOff x="754252" y="1828102"/>
            <a:chExt cx="3740998" cy="548734"/>
          </a:xfrm>
        </p:grpSpPr>
        <p:sp>
          <p:nvSpPr>
            <p:cNvPr id="19" name="이등변 삼각형 18"/>
            <p:cNvSpPr/>
            <p:nvPr/>
          </p:nvSpPr>
          <p:spPr>
            <a:xfrm rot="5400000">
              <a:off x="4226556" y="2033766"/>
              <a:ext cx="157622" cy="135881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54252" y="1828102"/>
              <a:ext cx="3740998" cy="548734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59432" y="1320297"/>
            <a:ext cx="1669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2010 ~ 2019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MLB FA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선수들 리스트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4252" y="1471342"/>
            <a:ext cx="803425" cy="34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전체 폴더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4252" y="684982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데이터 소개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t="18994" r="83374" b="60821"/>
          <a:stretch/>
        </p:blipFill>
        <p:spPr>
          <a:xfrm>
            <a:off x="5634812" y="2293723"/>
            <a:ext cx="2975788" cy="426790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39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" t="16679" r="76067" b="41628"/>
          <a:stretch/>
        </p:blipFill>
        <p:spPr>
          <a:xfrm>
            <a:off x="638140" y="1846123"/>
            <a:ext cx="3192821" cy="480142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5210628" y="1516491"/>
            <a:ext cx="0" cy="49457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754252" y="4944669"/>
            <a:ext cx="3740998" cy="548734"/>
            <a:chOff x="754252" y="1828102"/>
            <a:chExt cx="3740998" cy="548734"/>
          </a:xfrm>
        </p:grpSpPr>
        <p:sp>
          <p:nvSpPr>
            <p:cNvPr id="19" name="이등변 삼각형 18"/>
            <p:cNvSpPr/>
            <p:nvPr/>
          </p:nvSpPr>
          <p:spPr>
            <a:xfrm rot="5400000">
              <a:off x="4226556" y="2033766"/>
              <a:ext cx="157622" cy="135881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54252" y="1828102"/>
              <a:ext cx="3740998" cy="548734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54252" y="1471342"/>
            <a:ext cx="803425" cy="34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전체 폴더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4252" y="684982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데이터 소개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1" t="38907" r="82225" b="48715"/>
          <a:stretch/>
        </p:blipFill>
        <p:spPr>
          <a:xfrm>
            <a:off x="5696582" y="4259254"/>
            <a:ext cx="2994736" cy="235506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759432" y="1320297"/>
            <a:ext cx="2095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2010 ~ 2019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MLB FA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선수들 리스트를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전 처리한 후 만들어진 데이터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59432" y="3123697"/>
            <a:ext cx="2217274" cy="622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선수 영입 데이터 전체 파이널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선수 영입 데이터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NA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값 없는 것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60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" t="16679" r="76067" b="41628"/>
          <a:stretch/>
        </p:blipFill>
        <p:spPr>
          <a:xfrm>
            <a:off x="638140" y="1846123"/>
            <a:ext cx="3192821" cy="480142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5210628" y="1516491"/>
            <a:ext cx="0" cy="49457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754252" y="5463552"/>
            <a:ext cx="3740998" cy="548734"/>
            <a:chOff x="754252" y="1828102"/>
            <a:chExt cx="3740998" cy="548734"/>
          </a:xfrm>
        </p:grpSpPr>
        <p:sp>
          <p:nvSpPr>
            <p:cNvPr id="19" name="이등변 삼각형 18"/>
            <p:cNvSpPr/>
            <p:nvPr/>
          </p:nvSpPr>
          <p:spPr>
            <a:xfrm rot="5400000">
              <a:off x="4226556" y="2033766"/>
              <a:ext cx="157622" cy="135881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54252" y="1828102"/>
              <a:ext cx="3740998" cy="548734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59432" y="1320297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2010 ~ 2019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MLB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wOBA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데이터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4252" y="1471342"/>
            <a:ext cx="803425" cy="34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전체 폴더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4252" y="684982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데이터 소개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3" t="25183" r="82586" b="54646"/>
          <a:stretch/>
        </p:blipFill>
        <p:spPr>
          <a:xfrm>
            <a:off x="5714875" y="2768600"/>
            <a:ext cx="2866741" cy="380793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3" t="19428" r="82586" b="74493"/>
          <a:stretch/>
        </p:blipFill>
        <p:spPr>
          <a:xfrm>
            <a:off x="8672016" y="2768600"/>
            <a:ext cx="2886678" cy="11557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691318" y="1320297"/>
            <a:ext cx="1808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2010 ~ 2019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MLB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wOBA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데이터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Total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82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" t="16679" r="76067" b="41628"/>
          <a:stretch/>
        </p:blipFill>
        <p:spPr>
          <a:xfrm>
            <a:off x="638140" y="1846123"/>
            <a:ext cx="3192821" cy="480142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5210628" y="1516491"/>
            <a:ext cx="0" cy="49457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754252" y="5986063"/>
            <a:ext cx="3740998" cy="548734"/>
            <a:chOff x="754252" y="1828102"/>
            <a:chExt cx="3740998" cy="548734"/>
          </a:xfrm>
        </p:grpSpPr>
        <p:sp>
          <p:nvSpPr>
            <p:cNvPr id="19" name="이등변 삼각형 18"/>
            <p:cNvSpPr/>
            <p:nvPr/>
          </p:nvSpPr>
          <p:spPr>
            <a:xfrm rot="5400000">
              <a:off x="4226556" y="2033766"/>
              <a:ext cx="157622" cy="135881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54252" y="1828102"/>
              <a:ext cx="3740998" cy="548734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59432" y="1320297"/>
            <a:ext cx="1689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2010 ~ 2019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MLB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선수 랭킹 별 자료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4252" y="1471342"/>
            <a:ext cx="803425" cy="34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전체 폴더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4252" y="684982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데이터 소개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9" t="19272" r="81866" b="61040"/>
          <a:stretch/>
        </p:blipFill>
        <p:spPr>
          <a:xfrm>
            <a:off x="5702175" y="3406698"/>
            <a:ext cx="2647968" cy="312809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9" t="38863" r="81866" b="40914"/>
          <a:stretch/>
        </p:blipFill>
        <p:spPr>
          <a:xfrm>
            <a:off x="8943289" y="3434534"/>
            <a:ext cx="2647968" cy="321300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6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54252" y="684982"/>
            <a:ext cx="1217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머신 러닝</a:t>
            </a:r>
            <a:endParaRPr lang="en-US" altLang="ko-KR" sz="20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소스코드</a:t>
            </a:r>
            <a:endParaRPr lang="en-US" altLang="ko-KR" sz="20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13" y="1038925"/>
            <a:ext cx="7377112" cy="528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54252" y="684982"/>
            <a:ext cx="1217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머신 러닝</a:t>
            </a:r>
            <a:endParaRPr lang="en-US" altLang="ko-KR" sz="20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소스코드</a:t>
            </a:r>
            <a:endParaRPr lang="en-US" altLang="ko-KR" sz="20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699" y="1086549"/>
            <a:ext cx="8799598" cy="488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6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85021" y="2377340"/>
            <a:ext cx="10021958" cy="2169825"/>
            <a:chOff x="1085021" y="2377340"/>
            <a:chExt cx="10021958" cy="2169825"/>
          </a:xfrm>
        </p:grpSpPr>
        <p:sp>
          <p:nvSpPr>
            <p:cNvPr id="9" name="TextBox 8"/>
            <p:cNvSpPr txBox="1"/>
            <p:nvPr/>
          </p:nvSpPr>
          <p:spPr>
            <a:xfrm>
              <a:off x="1085021" y="2377340"/>
              <a:ext cx="20102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INDEX</a:t>
              </a:r>
              <a:endPara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59281" y="2377340"/>
              <a:ext cx="3056369" cy="2169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팀원 소개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주제 소개 및 선정 이유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목표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WBS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데이터 정의서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42607" y="2377340"/>
              <a:ext cx="2864372" cy="2169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6.  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머신 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러닝 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소스코드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 startAt="7"/>
              </a:pP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그래프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 startAt="7"/>
              </a:pP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웹 페이지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 startAt="7"/>
              </a:pP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결론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 startAt="7"/>
              </a:pP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아쉬운 점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4109279" y="2542780"/>
              <a:ext cx="0" cy="183894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38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54252" y="684982"/>
            <a:ext cx="1217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머신 러닝</a:t>
            </a:r>
            <a:endParaRPr lang="en-US" altLang="ko-KR" sz="20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소스코드</a:t>
            </a:r>
            <a:endParaRPr lang="en-US" altLang="ko-KR" sz="20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387" y="546690"/>
            <a:ext cx="6675714" cy="59922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57587" y="4191000"/>
            <a:ext cx="1366838" cy="2931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57588" y="3323005"/>
            <a:ext cx="576262" cy="2107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67111" y="1809675"/>
            <a:ext cx="1357314" cy="2598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99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54252" y="684982"/>
            <a:ext cx="1217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머신 러닝</a:t>
            </a:r>
            <a:endParaRPr lang="en-US" altLang="ko-KR" sz="20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소스코드</a:t>
            </a:r>
            <a:endParaRPr lang="en-US" altLang="ko-KR" sz="20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262" y="414562"/>
            <a:ext cx="8190575" cy="619578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3486150" y="904875"/>
            <a:ext cx="14001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48036" y="5276775"/>
            <a:ext cx="928689" cy="2598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20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54252" y="684982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그래프</a:t>
            </a:r>
            <a:endParaRPr lang="en-US" altLang="ko-KR" sz="20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0" r="22840"/>
          <a:stretch/>
        </p:blipFill>
        <p:spPr>
          <a:xfrm>
            <a:off x="631707" y="2626504"/>
            <a:ext cx="1758917" cy="391240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8" r="22554" b="50472"/>
          <a:stretch/>
        </p:blipFill>
        <p:spPr>
          <a:xfrm>
            <a:off x="3551918" y="2152996"/>
            <a:ext cx="3897388" cy="42489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2" t="49797" r="23720"/>
          <a:stretch/>
        </p:blipFill>
        <p:spPr>
          <a:xfrm>
            <a:off x="7420024" y="2086496"/>
            <a:ext cx="4075771" cy="45441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4252" y="1067808"/>
            <a:ext cx="2024913" cy="303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지표 별 승률과의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상관계수 그래프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0158" y="2365150"/>
            <a:ext cx="534121" cy="261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&lt;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원본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&gt;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69085" y="1565748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&lt;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상관 계수가 높은 지표들을 이용해 머신 러닝에 활용함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&gt;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016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777" y="1570889"/>
            <a:ext cx="9669434" cy="515058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54252" y="684982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그래프</a:t>
            </a:r>
            <a:endParaRPr lang="en-US" altLang="ko-KR" sz="20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529408" y="1085092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&lt;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상관 계수가 높은 지표들을 이용해 머신 러닝에 활용한 것을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스캐터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그래프로 표현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&gt;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62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54252" y="684982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그래프</a:t>
            </a:r>
            <a:endParaRPr lang="en-US" altLang="ko-KR" sz="20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331419" y="1085092"/>
            <a:ext cx="6859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&lt;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상관관계가 있는 지표들로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머신 러닝을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돌려서 나온 값과 실제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2019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득점 수의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득점 수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예측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 &gt;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807" y="1454424"/>
            <a:ext cx="9592294" cy="495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7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54252" y="684982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그래프</a:t>
            </a:r>
            <a:endParaRPr lang="en-US" altLang="ko-KR" sz="20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885900" y="1085092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&lt; 60% 70% 90%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에 따른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머신 러닝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정확도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상승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&gt;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75" y="1654449"/>
            <a:ext cx="9124950" cy="45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0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885" y="787233"/>
            <a:ext cx="9506668" cy="593424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54252" y="684982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그래프</a:t>
            </a:r>
            <a:endParaRPr lang="en-US" altLang="ko-KR" sz="20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862789" y="885037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&lt;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팀 별 정확도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&gt;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687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54252" y="684982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그래프</a:t>
            </a:r>
            <a:endParaRPr lang="en-US" altLang="ko-KR" sz="20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234" y="1833374"/>
            <a:ext cx="8115992" cy="45229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07442" y="1283583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&lt;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회귀분석 종류에 따른 학습 정확도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비교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&gt;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20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890"/>
            <a:ext cx="12192000" cy="618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3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231"/>
            <a:ext cx="12192000" cy="634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4252" y="684982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팀원 소개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49619" y="2496282"/>
            <a:ext cx="10913820" cy="2849612"/>
            <a:chOff x="874061" y="2421466"/>
            <a:chExt cx="10913820" cy="284961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061" y="2620972"/>
              <a:ext cx="2774880" cy="225109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0855" y="2661301"/>
              <a:ext cx="3217026" cy="260977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8262" y="2421466"/>
              <a:ext cx="3061797" cy="248384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0318" y="2429779"/>
              <a:ext cx="3061797" cy="2483849"/>
            </a:xfrm>
            <a:prstGeom prst="rect">
              <a:avLst/>
            </a:prstGeom>
          </p:spPr>
        </p:pic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09725" y="5063316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Mr. Kim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38625" y="5063316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Mrs. Lee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841463" y="5063316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Mr. Park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372600" y="5063316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Mrs. </a:t>
            </a:r>
            <a:r>
              <a:rPr lang="en-US" altLang="ko-KR" dirty="0" err="1" smtClean="0"/>
              <a:t>Ryu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302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740"/>
            <a:ext cx="12192000" cy="617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8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635"/>
            <a:ext cx="12192000" cy="614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3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579"/>
            <a:ext cx="12192000" cy="617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9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243"/>
            <a:ext cx="12192000" cy="613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344"/>
            <a:ext cx="12192000" cy="613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2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771"/>
            <a:ext cx="12192000" cy="615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4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682"/>
            <a:ext cx="12192000" cy="614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9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493"/>
            <a:ext cx="12192000" cy="61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6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4252" y="684982"/>
            <a:ext cx="676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결론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88556" y="2673198"/>
            <a:ext cx="52148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야구에서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Saber metrics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를 쓰는 이유를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알게 되었고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투수의 지표와 합쳐보면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시즌 랭킹 예측이나 선수 별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stats 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예측이 충분이 가능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할 것이라고 생각함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31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4252" y="684982"/>
            <a:ext cx="1237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아쉬운 점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28920" y="2828836"/>
            <a:ext cx="65341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타자 데이터로만 작업한 것</a:t>
            </a:r>
            <a:endParaRPr lang="en-US" altLang="ko-KR" sz="1600" dirty="0" smtClean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더 많은 연도의 자료를 포함시켜 작업하지 못한 것 </a:t>
            </a:r>
            <a:r>
              <a:rPr lang="en-US" altLang="ko-KR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– </a:t>
            </a:r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양이 작음</a:t>
            </a:r>
            <a:endParaRPr lang="en-US" altLang="ko-KR" sz="16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10</a:t>
            </a:r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년 간 팀 </a:t>
            </a:r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이적을 </a:t>
            </a:r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고려하지 못함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8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4252" y="684982"/>
            <a:ext cx="1542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주제 </a:t>
            </a:r>
            <a:r>
              <a:rPr lang="ko-KR" altLang="en-US" sz="20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소개</a:t>
            </a:r>
            <a:endParaRPr lang="en-US" altLang="ko-KR" sz="20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20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</a:t>
            </a:r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 선정 이유</a:t>
            </a:r>
            <a:endParaRPr lang="en-US" altLang="ko-KR" sz="20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346162" y="1800345"/>
            <a:ext cx="3499676" cy="3257311"/>
            <a:chOff x="4244994" y="1846123"/>
            <a:chExt cx="3499676" cy="3257311"/>
          </a:xfrm>
        </p:grpSpPr>
        <p:sp>
          <p:nvSpPr>
            <p:cNvPr id="14" name="TextBox 13"/>
            <p:cNvSpPr txBox="1"/>
            <p:nvPr/>
          </p:nvSpPr>
          <p:spPr>
            <a:xfrm>
              <a:off x="4244994" y="1846123"/>
              <a:ext cx="33105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주제 </a:t>
              </a:r>
              <a:r>
                <a:rPr lang="en-US" altLang="ko-KR" sz="16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endPara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타자의 지표와 득점의 상관관계 분석</a:t>
              </a:r>
              <a:endParaRPr lang="en-US" altLang="ko-KR" sz="1600" dirty="0" smtClean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44994" y="3533774"/>
              <a:ext cx="349967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선정 이유 </a:t>
              </a:r>
              <a:r>
                <a:rPr lang="en-US" altLang="ko-KR" sz="16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:</a:t>
              </a:r>
            </a:p>
            <a:p>
              <a:pPr>
                <a:lnSpc>
                  <a:spcPct val="150000"/>
                </a:lnSpc>
              </a:pPr>
              <a:endPara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통계의 대표적인 스포츠인 야구 분석을</a:t>
              </a:r>
              <a:endParaRPr lang="en-US" altLang="ko-KR" sz="1600" dirty="0" smtClean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통해</a:t>
              </a:r>
              <a:r>
                <a:rPr lang="en-US" altLang="ko-KR" sz="16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r>
                <a:rPr lang="ko-KR" altLang="en-US" sz="1600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다양한 예측을 해보고자 함</a:t>
              </a:r>
              <a:r>
                <a:rPr lang="en-US" altLang="ko-KR" sz="1600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.</a:t>
              </a: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66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4252" y="684982"/>
            <a:ext cx="93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Q &amp; A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87602" y="3105835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질문 </a:t>
            </a:r>
            <a:r>
              <a:rPr lang="ko-KR" alt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해주세여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~ ^^*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77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4252" y="684982"/>
            <a:ext cx="676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목표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03546" y="2459504"/>
            <a:ext cx="458490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타자 지표와 승률과의 관계</a:t>
            </a:r>
            <a:endParaRPr lang="en-US" altLang="ko-KR" sz="16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투수 지표와 승률과의 관계</a:t>
            </a:r>
            <a:endParaRPr lang="en-US" altLang="ko-KR" sz="16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타자의 각 지표에 따른 득점의 총 합 예측</a:t>
            </a:r>
            <a:endParaRPr lang="en-US" altLang="ko-KR" sz="1600" dirty="0" smtClean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투수의 각 지표에 따른 평균 방어율의 예측</a:t>
            </a:r>
            <a:endParaRPr lang="en-US" altLang="ko-KR" sz="16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올스타 팀 선정 및 해당 팀의 득점의 총 합 예측</a:t>
            </a:r>
            <a:endParaRPr lang="en-US" altLang="ko-KR" sz="1600" dirty="0" smtClean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44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4252" y="684982"/>
            <a:ext cx="75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WBS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429" t="23580" r="30000" b="13351"/>
          <a:stretch/>
        </p:blipFill>
        <p:spPr>
          <a:xfrm>
            <a:off x="864525" y="1085092"/>
            <a:ext cx="10318392" cy="533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7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4252" y="684982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데이터 소개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71673" y="2828836"/>
            <a:ext cx="44486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MLB 2010~2019</a:t>
            </a:r>
            <a:r>
              <a:rPr lang="ko-KR" altLang="en-US" sz="16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년 각 연도 별 타자 지표</a:t>
            </a:r>
            <a:endParaRPr lang="en-US" altLang="ko-KR" sz="1600" dirty="0" smtClean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MLB 2010~2019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 각 연도 별 </a:t>
            </a:r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투수 지표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MLB 2010~2019</a:t>
            </a:r>
            <a:r>
              <a:rPr lang="ko-KR" altLang="en-US" sz="1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년 각 연도 </a:t>
            </a:r>
            <a:r>
              <a:rPr lang="ko-KR" altLang="en-US" sz="16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별 시즌 팀 랭킹</a:t>
            </a:r>
            <a:endParaRPr lang="en-US" altLang="ko-KR" sz="16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14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4252" y="684982"/>
            <a:ext cx="1688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데이터 </a:t>
            </a:r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정의서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" t="14522" r="63665" b="80249"/>
          <a:stretch/>
        </p:blipFill>
        <p:spPr>
          <a:xfrm>
            <a:off x="1175830" y="1852755"/>
            <a:ext cx="7966579" cy="6734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" t="21492" r="60714" b="73154"/>
          <a:stretch/>
        </p:blipFill>
        <p:spPr>
          <a:xfrm>
            <a:off x="1175830" y="4540801"/>
            <a:ext cx="8700905" cy="6893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1" t="21492" r="14825" b="73125"/>
          <a:stretch/>
        </p:blipFill>
        <p:spPr>
          <a:xfrm>
            <a:off x="1175831" y="5559471"/>
            <a:ext cx="10478614" cy="6931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87" t="14606" r="27115" b="79969"/>
          <a:stretch/>
        </p:blipFill>
        <p:spPr>
          <a:xfrm>
            <a:off x="1175830" y="2827323"/>
            <a:ext cx="8425427" cy="6985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4252" y="1258718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투수 지표</a:t>
            </a:r>
            <a:endParaRPr lang="en-US" altLang="ko-KR" sz="1600" dirty="0" smtClean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4252" y="3946764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타자</a:t>
            </a:r>
            <a:r>
              <a:rPr lang="ko-KR" altLang="en-US" sz="16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 지표</a:t>
            </a:r>
            <a:endParaRPr lang="en-US" altLang="ko-KR" sz="1600" dirty="0" smtClean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89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" t="16679" r="76067" b="41628"/>
          <a:stretch/>
        </p:blipFill>
        <p:spPr>
          <a:xfrm>
            <a:off x="638140" y="1846123"/>
            <a:ext cx="3192821" cy="4801420"/>
          </a:xfrm>
          <a:prstGeom prst="rect">
            <a:avLst/>
          </a:prstGeom>
        </p:spPr>
      </p:pic>
      <p:sp>
        <p:nvSpPr>
          <p:cNvPr id="4" name="이등변 삼각형 3"/>
          <p:cNvSpPr/>
          <p:nvPr/>
        </p:nvSpPr>
        <p:spPr>
          <a:xfrm rot="5400000">
            <a:off x="4226556" y="2033766"/>
            <a:ext cx="157622" cy="135881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1" t="19167" r="80859" b="57126"/>
          <a:stretch/>
        </p:blipFill>
        <p:spPr>
          <a:xfrm>
            <a:off x="5570186" y="2201245"/>
            <a:ext cx="3469723" cy="426098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754252" y="1828102"/>
            <a:ext cx="3740998" cy="54873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817488" y="1345830"/>
            <a:ext cx="1545616" cy="622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2010 ~ 2019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KBO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투수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타자 자료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1" t="42940" r="80859" b="35795"/>
          <a:stretch/>
        </p:blipFill>
        <p:spPr>
          <a:xfrm>
            <a:off x="8564238" y="2277807"/>
            <a:ext cx="3469724" cy="3821940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5210628" y="1516491"/>
            <a:ext cx="0" cy="49457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54252" y="1471342"/>
            <a:ext cx="803425" cy="34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전체 폴더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54252" y="684982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데이터 소개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4E3A9-7179-4EE2-BEC6-F0E78CAAB6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88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521</Words>
  <Application>Microsoft Office PowerPoint</Application>
  <PresentationFormat>와이드스크린</PresentationFormat>
  <Paragraphs>168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9" baseType="lpstr">
      <vt:lpstr>맑은 고딕</vt:lpstr>
      <vt:lpstr>-윤고딕310</vt:lpstr>
      <vt:lpstr>-윤고딕320</vt:lpstr>
      <vt:lpstr>-윤고딕330</vt:lpstr>
      <vt:lpstr>-윤고딕340</vt:lpstr>
      <vt:lpstr>-윤고딕350</vt:lpstr>
      <vt:lpstr>-윤고딕360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67</cp:revision>
  <dcterms:created xsi:type="dcterms:W3CDTF">2020-02-19T10:19:20Z</dcterms:created>
  <dcterms:modified xsi:type="dcterms:W3CDTF">2020-02-20T02:44:05Z</dcterms:modified>
</cp:coreProperties>
</file>